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1"/>
  </p:notesMasterIdLst>
  <p:sldIdLst>
    <p:sldId id="257" r:id="rId2"/>
    <p:sldId id="282" r:id="rId3"/>
    <p:sldId id="271" r:id="rId4"/>
    <p:sldId id="280" r:id="rId5"/>
    <p:sldId id="306" r:id="rId6"/>
    <p:sldId id="281" r:id="rId7"/>
    <p:sldId id="305" r:id="rId8"/>
    <p:sldId id="300" r:id="rId9"/>
    <p:sldId id="303" r:id="rId10"/>
    <p:sldId id="301" r:id="rId11"/>
    <p:sldId id="302" r:id="rId12"/>
    <p:sldId id="304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</p:sldIdLst>
  <p:sldSz cx="23042563" cy="17281525"/>
  <p:notesSz cx="6858000" cy="9144000"/>
  <p:embeddedFontLst>
    <p:embeddedFont>
      <p:font typeface="Bahnschrift" panose="020B0502040204020203" pitchFamily="34" charset="0"/>
      <p:regular r:id="rId32"/>
      <p:bold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Inconsolata" pitchFamily="1" charset="0"/>
      <p:regular r:id="rId38"/>
    </p:embeddedFont>
    <p:embeddedFont>
      <p:font typeface="Space Mon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69" autoAdjust="0"/>
  </p:normalViewPr>
  <p:slideViewPr>
    <p:cSldViewPr snapToGrid="0">
      <p:cViewPr varScale="1">
        <p:scale>
          <a:sx n="58" d="100"/>
          <a:sy n="58" d="100"/>
        </p:scale>
        <p:origin x="22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457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812185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426506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3360495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2226311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367055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409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3586906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1802452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120887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Lats, longs, make sure how to read them </a:t>
            </a:r>
          </a:p>
        </p:txBody>
      </p:sp>
    </p:spTree>
    <p:extLst>
      <p:ext uri="{BB962C8B-B14F-4D97-AF65-F5344CB8AC3E}">
        <p14:creationId xmlns:p14="http://schemas.microsoft.com/office/powerpoint/2010/main" val="355355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92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1032584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link!</a:t>
            </a:r>
          </a:p>
        </p:txBody>
      </p:sp>
    </p:spTree>
    <p:extLst>
      <p:ext uri="{BB962C8B-B14F-4D97-AF65-F5344CB8AC3E}">
        <p14:creationId xmlns:p14="http://schemas.microsoft.com/office/powerpoint/2010/main" val="1800238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653190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39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818851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850440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2549590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523285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358459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226313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229402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55666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253783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84735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149375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extra workshops</a:t>
            </a:r>
          </a:p>
        </p:txBody>
      </p:sp>
    </p:spTree>
    <p:extLst>
      <p:ext uri="{BB962C8B-B14F-4D97-AF65-F5344CB8AC3E}">
        <p14:creationId xmlns:p14="http://schemas.microsoft.com/office/powerpoint/2010/main" val="164073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85484" y="7226852"/>
            <a:ext cx="21471900" cy="28284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13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" name="Google Shape;105;p13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06" name="Google Shape;106;p13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99173">
            <a:off x="-5514987" y="5547276"/>
            <a:ext cx="8486774" cy="93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>
            <a:off x="22108756" y="1418069"/>
            <a:ext cx="2616109" cy="2224753"/>
            <a:chOff x="3089625" y="1360075"/>
            <a:chExt cx="1869050" cy="1589450"/>
          </a:xfrm>
        </p:grpSpPr>
        <p:sp>
          <p:nvSpPr>
            <p:cNvPr id="110" name="Google Shape;110;p13"/>
            <p:cNvSpPr/>
            <p:nvPr/>
          </p:nvSpPr>
          <p:spPr>
            <a:xfrm>
              <a:off x="3089625" y="1360075"/>
              <a:ext cx="1406675" cy="1589450"/>
            </a:xfrm>
            <a:custGeom>
              <a:avLst/>
              <a:gdLst/>
              <a:ahLst/>
              <a:cxnLst/>
              <a:rect l="l" t="t" r="r" b="b"/>
              <a:pathLst>
                <a:path w="56267" h="63578" extrusionOk="0">
                  <a:moveTo>
                    <a:pt x="29845" y="0"/>
                  </a:moveTo>
                  <a:lnTo>
                    <a:pt x="1" y="49685"/>
                  </a:lnTo>
                  <a:lnTo>
                    <a:pt x="26422" y="63577"/>
                  </a:lnTo>
                  <a:lnTo>
                    <a:pt x="56267" y="13892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835750" y="1360075"/>
              <a:ext cx="1122925" cy="1509275"/>
            </a:xfrm>
            <a:custGeom>
              <a:avLst/>
              <a:gdLst/>
              <a:ahLst/>
              <a:cxnLst/>
              <a:rect l="l" t="t" r="r" b="b"/>
              <a:pathLst>
                <a:path w="44917" h="60371" extrusionOk="0">
                  <a:moveTo>
                    <a:pt x="0" y="0"/>
                  </a:moveTo>
                  <a:lnTo>
                    <a:pt x="18495" y="46478"/>
                  </a:lnTo>
                  <a:lnTo>
                    <a:pt x="44917" y="60370"/>
                  </a:lnTo>
                  <a:lnTo>
                    <a:pt x="26422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089625" y="2522025"/>
              <a:ext cx="1869050" cy="427500"/>
            </a:xfrm>
            <a:custGeom>
              <a:avLst/>
              <a:gdLst/>
              <a:ahLst/>
              <a:cxnLst/>
              <a:rect l="l" t="t" r="r" b="b"/>
              <a:pathLst>
                <a:path w="74762" h="17100" extrusionOk="0">
                  <a:moveTo>
                    <a:pt x="48340" y="0"/>
                  </a:moveTo>
                  <a:lnTo>
                    <a:pt x="1" y="3207"/>
                  </a:lnTo>
                  <a:lnTo>
                    <a:pt x="26422" y="17099"/>
                  </a:lnTo>
                  <a:lnTo>
                    <a:pt x="74762" y="13892"/>
                  </a:lnTo>
                  <a:lnTo>
                    <a:pt x="4834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089625" y="1360075"/>
              <a:ext cx="1208525" cy="1242150"/>
            </a:xfrm>
            <a:custGeom>
              <a:avLst/>
              <a:gdLst/>
              <a:ahLst/>
              <a:cxnLst/>
              <a:rect l="l" t="t" r="r" b="b"/>
              <a:pathLst>
                <a:path w="48341" h="49686" extrusionOk="0">
                  <a:moveTo>
                    <a:pt x="29845" y="0"/>
                  </a:moveTo>
                  <a:lnTo>
                    <a:pt x="1" y="49685"/>
                  </a:lnTo>
                  <a:lnTo>
                    <a:pt x="48340" y="46478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" name="Google Shape;117;p14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18" name="Google Shape;118;p14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6017050" y="-4625012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89" y="-1468075"/>
            <a:ext cx="1959075" cy="19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15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26" name="Google Shape;126;p15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8" name="Google Shape;1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46575" y="3547313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050" y="-1319550"/>
            <a:ext cx="1959075" cy="195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5"/>
          <p:cNvGrpSpPr/>
          <p:nvPr/>
        </p:nvGrpSpPr>
        <p:grpSpPr>
          <a:xfrm>
            <a:off x="-989838" y="14101413"/>
            <a:ext cx="1959055" cy="2427675"/>
            <a:chOff x="5953600" y="2687775"/>
            <a:chExt cx="1399625" cy="1734425"/>
          </a:xfrm>
        </p:grpSpPr>
        <p:sp>
          <p:nvSpPr>
            <p:cNvPr id="131" name="Google Shape;131;p15"/>
            <p:cNvSpPr/>
            <p:nvPr/>
          </p:nvSpPr>
          <p:spPr>
            <a:xfrm>
              <a:off x="5953600" y="3632450"/>
              <a:ext cx="1038625" cy="789750"/>
            </a:xfrm>
            <a:custGeom>
              <a:avLst/>
              <a:gdLst/>
              <a:ahLst/>
              <a:cxnLst/>
              <a:rect l="l" t="t" r="r" b="b"/>
              <a:pathLst>
                <a:path w="41545" h="31590" extrusionOk="0">
                  <a:moveTo>
                    <a:pt x="10270" y="1"/>
                  </a:moveTo>
                  <a:lnTo>
                    <a:pt x="1" y="2959"/>
                  </a:lnTo>
                  <a:lnTo>
                    <a:pt x="31258" y="31590"/>
                  </a:lnTo>
                  <a:lnTo>
                    <a:pt x="41544" y="28632"/>
                  </a:lnTo>
                  <a:lnTo>
                    <a:pt x="10270" y="1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953600" y="2687775"/>
              <a:ext cx="632725" cy="1018650"/>
            </a:xfrm>
            <a:custGeom>
              <a:avLst/>
              <a:gdLst/>
              <a:ahLst/>
              <a:cxnLst/>
              <a:rect l="l" t="t" r="r" b="b"/>
              <a:pathLst>
                <a:path w="25309" h="40746" extrusionOk="0">
                  <a:moveTo>
                    <a:pt x="25309" y="0"/>
                  </a:moveTo>
                  <a:lnTo>
                    <a:pt x="15023" y="2958"/>
                  </a:lnTo>
                  <a:lnTo>
                    <a:pt x="1" y="40746"/>
                  </a:lnTo>
                  <a:lnTo>
                    <a:pt x="10270" y="37788"/>
                  </a:lnTo>
                  <a:lnTo>
                    <a:pt x="25309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328325" y="2687775"/>
              <a:ext cx="1024900" cy="792650"/>
            </a:xfrm>
            <a:custGeom>
              <a:avLst/>
              <a:gdLst/>
              <a:ahLst/>
              <a:cxnLst/>
              <a:rect l="l" t="t" r="r" b="b"/>
              <a:pathLst>
                <a:path w="40996" h="31706" extrusionOk="0">
                  <a:moveTo>
                    <a:pt x="10386" y="0"/>
                  </a:moveTo>
                  <a:lnTo>
                    <a:pt x="1" y="2908"/>
                  </a:lnTo>
                  <a:lnTo>
                    <a:pt x="30709" y="31706"/>
                  </a:lnTo>
                  <a:lnTo>
                    <a:pt x="40995" y="28748"/>
                  </a:lnTo>
                  <a:lnTo>
                    <a:pt x="10386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733375" y="3406475"/>
              <a:ext cx="619850" cy="1015725"/>
            </a:xfrm>
            <a:custGeom>
              <a:avLst/>
              <a:gdLst/>
              <a:ahLst/>
              <a:cxnLst/>
              <a:rect l="l" t="t" r="r" b="b"/>
              <a:pathLst>
                <a:path w="24794" h="40629" extrusionOk="0">
                  <a:moveTo>
                    <a:pt x="24793" y="0"/>
                  </a:moveTo>
                  <a:lnTo>
                    <a:pt x="14507" y="2958"/>
                  </a:lnTo>
                  <a:lnTo>
                    <a:pt x="1" y="40629"/>
                  </a:lnTo>
                  <a:lnTo>
                    <a:pt x="10386" y="37721"/>
                  </a:lnTo>
                  <a:lnTo>
                    <a:pt x="24793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10335831" y="16310769"/>
            <a:ext cx="2616109" cy="2224753"/>
            <a:chOff x="3089625" y="1360075"/>
            <a:chExt cx="1869050" cy="1589450"/>
          </a:xfrm>
        </p:grpSpPr>
        <p:sp>
          <p:nvSpPr>
            <p:cNvPr id="136" name="Google Shape;136;p15"/>
            <p:cNvSpPr/>
            <p:nvPr/>
          </p:nvSpPr>
          <p:spPr>
            <a:xfrm>
              <a:off x="3089625" y="1360075"/>
              <a:ext cx="1406675" cy="1589450"/>
            </a:xfrm>
            <a:custGeom>
              <a:avLst/>
              <a:gdLst/>
              <a:ahLst/>
              <a:cxnLst/>
              <a:rect l="l" t="t" r="r" b="b"/>
              <a:pathLst>
                <a:path w="56267" h="63578" extrusionOk="0">
                  <a:moveTo>
                    <a:pt x="29845" y="0"/>
                  </a:moveTo>
                  <a:lnTo>
                    <a:pt x="1" y="49685"/>
                  </a:lnTo>
                  <a:lnTo>
                    <a:pt x="26422" y="63577"/>
                  </a:lnTo>
                  <a:lnTo>
                    <a:pt x="56267" y="13892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835750" y="1360075"/>
              <a:ext cx="1122925" cy="1509275"/>
            </a:xfrm>
            <a:custGeom>
              <a:avLst/>
              <a:gdLst/>
              <a:ahLst/>
              <a:cxnLst/>
              <a:rect l="l" t="t" r="r" b="b"/>
              <a:pathLst>
                <a:path w="44917" h="60371" extrusionOk="0">
                  <a:moveTo>
                    <a:pt x="0" y="0"/>
                  </a:moveTo>
                  <a:lnTo>
                    <a:pt x="18495" y="46478"/>
                  </a:lnTo>
                  <a:lnTo>
                    <a:pt x="44917" y="60370"/>
                  </a:lnTo>
                  <a:lnTo>
                    <a:pt x="26422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89625" y="2522025"/>
              <a:ext cx="1869050" cy="427500"/>
            </a:xfrm>
            <a:custGeom>
              <a:avLst/>
              <a:gdLst/>
              <a:ahLst/>
              <a:cxnLst/>
              <a:rect l="l" t="t" r="r" b="b"/>
              <a:pathLst>
                <a:path w="74762" h="17100" extrusionOk="0">
                  <a:moveTo>
                    <a:pt x="48340" y="0"/>
                  </a:moveTo>
                  <a:lnTo>
                    <a:pt x="1" y="3207"/>
                  </a:lnTo>
                  <a:lnTo>
                    <a:pt x="26422" y="17099"/>
                  </a:lnTo>
                  <a:lnTo>
                    <a:pt x="74762" y="13892"/>
                  </a:lnTo>
                  <a:lnTo>
                    <a:pt x="4834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089625" y="1360075"/>
              <a:ext cx="1208525" cy="1242150"/>
            </a:xfrm>
            <a:custGeom>
              <a:avLst/>
              <a:gdLst/>
              <a:ahLst/>
              <a:cxnLst/>
              <a:rect l="l" t="t" r="r" b="b"/>
              <a:pathLst>
                <a:path w="48341" h="49686" extrusionOk="0">
                  <a:moveTo>
                    <a:pt x="29845" y="0"/>
                  </a:moveTo>
                  <a:lnTo>
                    <a:pt x="1" y="49685"/>
                  </a:lnTo>
                  <a:lnTo>
                    <a:pt x="48340" y="46478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31429">
            <a:off x="18812563" y="12689338"/>
            <a:ext cx="84867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_2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" name="Google Shape;144;p16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45" name="Google Shape;145;p16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6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">
  <p:cSld name="CUSTOM_2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" name="Google Shape;150;p17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51" name="Google Shape;151;p17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7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785457" y="429768"/>
            <a:ext cx="21470100" cy="1920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457200" y="2697025"/>
            <a:ext cx="22119300" cy="43890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44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5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" name="Google Shape;157;p18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158" name="Google Shape;158;p18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0" name="Google Shape;16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76525" y="5655750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5739">
            <a:off x="-4378212" y="12327538"/>
            <a:ext cx="84867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85457" y="429768"/>
            <a:ext cx="21470100" cy="1920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1403299" y="2350075"/>
            <a:ext cx="20234400" cy="41499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6575" y="11257771"/>
            <a:ext cx="4035350" cy="5121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9"/>
          <p:cNvGrpSpPr/>
          <p:nvPr/>
        </p:nvGrpSpPr>
        <p:grpSpPr>
          <a:xfrm>
            <a:off x="1101768" y="13837856"/>
            <a:ext cx="2616109" cy="2224753"/>
            <a:chOff x="3089625" y="1360075"/>
            <a:chExt cx="1869050" cy="1589450"/>
          </a:xfrm>
        </p:grpSpPr>
        <p:sp>
          <p:nvSpPr>
            <p:cNvPr id="167" name="Google Shape;167;p19"/>
            <p:cNvSpPr/>
            <p:nvPr/>
          </p:nvSpPr>
          <p:spPr>
            <a:xfrm>
              <a:off x="3089625" y="1360075"/>
              <a:ext cx="1406675" cy="1589450"/>
            </a:xfrm>
            <a:custGeom>
              <a:avLst/>
              <a:gdLst/>
              <a:ahLst/>
              <a:cxnLst/>
              <a:rect l="l" t="t" r="r" b="b"/>
              <a:pathLst>
                <a:path w="56267" h="63578" extrusionOk="0">
                  <a:moveTo>
                    <a:pt x="29845" y="0"/>
                  </a:moveTo>
                  <a:lnTo>
                    <a:pt x="1" y="49685"/>
                  </a:lnTo>
                  <a:lnTo>
                    <a:pt x="26422" y="63577"/>
                  </a:lnTo>
                  <a:lnTo>
                    <a:pt x="56267" y="13892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835750" y="1360075"/>
              <a:ext cx="1122925" cy="1509275"/>
            </a:xfrm>
            <a:custGeom>
              <a:avLst/>
              <a:gdLst/>
              <a:ahLst/>
              <a:cxnLst/>
              <a:rect l="l" t="t" r="r" b="b"/>
              <a:pathLst>
                <a:path w="44917" h="60371" extrusionOk="0">
                  <a:moveTo>
                    <a:pt x="0" y="0"/>
                  </a:moveTo>
                  <a:lnTo>
                    <a:pt x="18495" y="46478"/>
                  </a:lnTo>
                  <a:lnTo>
                    <a:pt x="44917" y="60370"/>
                  </a:lnTo>
                  <a:lnTo>
                    <a:pt x="26422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3089625" y="2522025"/>
              <a:ext cx="1869050" cy="427500"/>
            </a:xfrm>
            <a:custGeom>
              <a:avLst/>
              <a:gdLst/>
              <a:ahLst/>
              <a:cxnLst/>
              <a:rect l="l" t="t" r="r" b="b"/>
              <a:pathLst>
                <a:path w="74762" h="17100" extrusionOk="0">
                  <a:moveTo>
                    <a:pt x="48340" y="0"/>
                  </a:moveTo>
                  <a:lnTo>
                    <a:pt x="1" y="3207"/>
                  </a:lnTo>
                  <a:lnTo>
                    <a:pt x="26422" y="17099"/>
                  </a:lnTo>
                  <a:lnTo>
                    <a:pt x="74762" y="13892"/>
                  </a:lnTo>
                  <a:lnTo>
                    <a:pt x="48340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3089625" y="1360075"/>
              <a:ext cx="1208525" cy="1242150"/>
            </a:xfrm>
            <a:custGeom>
              <a:avLst/>
              <a:gdLst/>
              <a:ahLst/>
              <a:cxnLst/>
              <a:rect l="l" t="t" r="r" b="b"/>
              <a:pathLst>
                <a:path w="48341" h="49686" extrusionOk="0">
                  <a:moveTo>
                    <a:pt x="29845" y="0"/>
                  </a:moveTo>
                  <a:lnTo>
                    <a:pt x="1" y="49685"/>
                  </a:lnTo>
                  <a:lnTo>
                    <a:pt x="48340" y="46478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chemeClr val="lt1"/>
            </a:solidFill>
            <a:ln w="15775" cap="flat" cmpd="sng">
              <a:solidFill>
                <a:schemeClr val="dk1"/>
              </a:solidFill>
              <a:prstDash val="solid"/>
              <a:miter lim="166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5739">
            <a:off x="18611888" y="12102938"/>
            <a:ext cx="8486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0" y="13446275"/>
            <a:ext cx="1959075" cy="195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9"/>
          <p:cNvGrpSpPr/>
          <p:nvPr/>
        </p:nvGrpSpPr>
        <p:grpSpPr>
          <a:xfrm>
            <a:off x="15010139" y="14270980"/>
            <a:ext cx="11029300" cy="3444300"/>
            <a:chOff x="12013575" y="13837850"/>
            <a:chExt cx="11029300" cy="3444300"/>
          </a:xfrm>
        </p:grpSpPr>
        <p:sp>
          <p:nvSpPr>
            <p:cNvPr id="174" name="Google Shape;174;p19"/>
            <p:cNvSpPr/>
            <p:nvPr/>
          </p:nvSpPr>
          <p:spPr>
            <a:xfrm>
              <a:off x="12022975" y="13847150"/>
              <a:ext cx="11019900" cy="3435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9"/>
            <p:cNvCxnSpPr/>
            <p:nvPr/>
          </p:nvCxnSpPr>
          <p:spPr>
            <a:xfrm>
              <a:off x="17523525" y="87571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9"/>
            <p:cNvCxnSpPr/>
            <p:nvPr/>
          </p:nvCxnSpPr>
          <p:spPr>
            <a:xfrm>
              <a:off x="17523525" y="91865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9"/>
            <p:cNvCxnSpPr/>
            <p:nvPr/>
          </p:nvCxnSpPr>
          <p:spPr>
            <a:xfrm>
              <a:off x="17523525" y="96159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9"/>
            <p:cNvCxnSpPr/>
            <p:nvPr/>
          </p:nvCxnSpPr>
          <p:spPr>
            <a:xfrm>
              <a:off x="17523525" y="1004527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9"/>
            <p:cNvCxnSpPr/>
            <p:nvPr/>
          </p:nvCxnSpPr>
          <p:spPr>
            <a:xfrm>
              <a:off x="17523525" y="104746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9"/>
            <p:cNvCxnSpPr/>
            <p:nvPr/>
          </p:nvCxnSpPr>
          <p:spPr>
            <a:xfrm>
              <a:off x="17523525" y="109040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9"/>
            <p:cNvCxnSpPr/>
            <p:nvPr/>
          </p:nvCxnSpPr>
          <p:spPr>
            <a:xfrm>
              <a:off x="17523525" y="113334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9"/>
            <p:cNvCxnSpPr/>
            <p:nvPr/>
          </p:nvCxnSpPr>
          <p:spPr>
            <a:xfrm>
              <a:off x="12437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>
              <a:off x="12861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9"/>
            <p:cNvCxnSpPr/>
            <p:nvPr/>
          </p:nvCxnSpPr>
          <p:spPr>
            <a:xfrm>
              <a:off x="13286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9"/>
            <p:cNvCxnSpPr/>
            <p:nvPr/>
          </p:nvCxnSpPr>
          <p:spPr>
            <a:xfrm>
              <a:off x="13710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9"/>
            <p:cNvCxnSpPr/>
            <p:nvPr/>
          </p:nvCxnSpPr>
          <p:spPr>
            <a:xfrm>
              <a:off x="14134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9"/>
            <p:cNvCxnSpPr/>
            <p:nvPr/>
          </p:nvCxnSpPr>
          <p:spPr>
            <a:xfrm>
              <a:off x="14558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9"/>
            <p:cNvCxnSpPr/>
            <p:nvPr/>
          </p:nvCxnSpPr>
          <p:spPr>
            <a:xfrm>
              <a:off x="14982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9"/>
            <p:cNvCxnSpPr/>
            <p:nvPr/>
          </p:nvCxnSpPr>
          <p:spPr>
            <a:xfrm>
              <a:off x="15407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>
              <a:off x="15831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>
              <a:off x="16255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>
              <a:off x="16679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9"/>
            <p:cNvCxnSpPr/>
            <p:nvPr/>
          </p:nvCxnSpPr>
          <p:spPr>
            <a:xfrm>
              <a:off x="17103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9"/>
            <p:cNvCxnSpPr/>
            <p:nvPr/>
          </p:nvCxnSpPr>
          <p:spPr>
            <a:xfrm>
              <a:off x="17528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9"/>
            <p:cNvCxnSpPr/>
            <p:nvPr/>
          </p:nvCxnSpPr>
          <p:spPr>
            <a:xfrm>
              <a:off x="17952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9"/>
            <p:cNvCxnSpPr/>
            <p:nvPr/>
          </p:nvCxnSpPr>
          <p:spPr>
            <a:xfrm>
              <a:off x="18376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19"/>
            <p:cNvCxnSpPr/>
            <p:nvPr/>
          </p:nvCxnSpPr>
          <p:spPr>
            <a:xfrm>
              <a:off x="18800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19"/>
            <p:cNvCxnSpPr/>
            <p:nvPr/>
          </p:nvCxnSpPr>
          <p:spPr>
            <a:xfrm>
              <a:off x="19224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9649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20073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9"/>
            <p:cNvCxnSpPr/>
            <p:nvPr/>
          </p:nvCxnSpPr>
          <p:spPr>
            <a:xfrm>
              <a:off x="20497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9"/>
            <p:cNvCxnSpPr/>
            <p:nvPr/>
          </p:nvCxnSpPr>
          <p:spPr>
            <a:xfrm>
              <a:off x="20921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9"/>
            <p:cNvCxnSpPr/>
            <p:nvPr/>
          </p:nvCxnSpPr>
          <p:spPr>
            <a:xfrm>
              <a:off x="21345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9"/>
            <p:cNvCxnSpPr/>
            <p:nvPr/>
          </p:nvCxnSpPr>
          <p:spPr>
            <a:xfrm>
              <a:off x="21770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9"/>
            <p:cNvCxnSpPr/>
            <p:nvPr/>
          </p:nvCxnSpPr>
          <p:spPr>
            <a:xfrm>
              <a:off x="22194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22618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7" name="Google Shape;207;p19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208" name="Google Shape;208;p19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9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66325" y="2697025"/>
            <a:ext cx="22110300" cy="80961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B7BA"/>
              </a:buClr>
              <a:buSzPts val="3500"/>
              <a:buFont typeface="Inconsolata"/>
              <a:buChar char="○"/>
              <a:defRPr sz="3500"/>
            </a:lvl1pPr>
            <a:lvl2pPr marL="914400" lvl="1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/>
            </a:lvl2pPr>
            <a:lvl3pPr marL="1371600" lvl="2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/>
            </a:lvl3pPr>
            <a:lvl4pPr marL="1828800" lvl="3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/>
            </a:lvl4pPr>
            <a:lvl5pPr marL="2286000" lvl="4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/>
            </a:lvl5pPr>
            <a:lvl6pPr marL="2743200" lvl="5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/>
            </a:lvl6pPr>
            <a:lvl7pPr marL="3200400" lvl="6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/>
            </a:lvl7pPr>
            <a:lvl8pPr marL="3657600" lvl="7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/>
            </a:lvl8pPr>
            <a:lvl9pPr marL="4114800" lvl="8" indent="-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31" name="Google Shape;31;p4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85484" y="1495283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85484" y="3872314"/>
            <a:ext cx="10079700" cy="11479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2177645" y="3872314"/>
            <a:ext cx="10079700" cy="11479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7625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85484" y="429768"/>
            <a:ext cx="21471900" cy="19242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6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41" name="Google Shape;41;p6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6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15739">
            <a:off x="19822113" y="11122238"/>
            <a:ext cx="8486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9086" y="2675800"/>
            <a:ext cx="1959075" cy="19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85457" y="429768"/>
            <a:ext cx="21470100" cy="19203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2697025"/>
            <a:ext cx="22119300" cy="81438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500"/>
            </a:lvl1pPr>
            <a:lvl2pPr marL="914400" lvl="1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-211800" y="16843561"/>
            <a:ext cx="234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7"/>
          <p:cNvGrpSpPr/>
          <p:nvPr/>
        </p:nvGrpSpPr>
        <p:grpSpPr>
          <a:xfrm>
            <a:off x="-211800" y="484698"/>
            <a:ext cx="23466600" cy="16358864"/>
            <a:chOff x="-211800" y="484698"/>
            <a:chExt cx="23466600" cy="16358864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-211800" y="484698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-211800" y="16843561"/>
              <a:ext cx="234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" name="Google Shape;52;p7"/>
          <p:cNvGrpSpPr/>
          <p:nvPr/>
        </p:nvGrpSpPr>
        <p:grpSpPr>
          <a:xfrm>
            <a:off x="-11" y="13837850"/>
            <a:ext cx="11029300" cy="3444300"/>
            <a:chOff x="12013575" y="13837850"/>
            <a:chExt cx="11029300" cy="3444300"/>
          </a:xfrm>
        </p:grpSpPr>
        <p:sp>
          <p:nvSpPr>
            <p:cNvPr id="53" name="Google Shape;53;p7"/>
            <p:cNvSpPr/>
            <p:nvPr/>
          </p:nvSpPr>
          <p:spPr>
            <a:xfrm>
              <a:off x="12022975" y="13847150"/>
              <a:ext cx="11019900" cy="3435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54;p7"/>
            <p:cNvCxnSpPr/>
            <p:nvPr/>
          </p:nvCxnSpPr>
          <p:spPr>
            <a:xfrm>
              <a:off x="17523525" y="87571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17523525" y="91865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17523525" y="96159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17523525" y="1004527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7523525" y="1047465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7523525" y="10904025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17523525" y="11333400"/>
              <a:ext cx="0" cy="1101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12437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12861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13286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13710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14134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14558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14982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15407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15831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16255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16679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17103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17528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7952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8376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8800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9224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9649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20073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20497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209217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213459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217701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221943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22618575" y="13837850"/>
              <a:ext cx="0" cy="343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47063" y="10479000"/>
            <a:ext cx="4495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5739">
            <a:off x="9901538" y="16037963"/>
            <a:ext cx="8486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75" y="13339225"/>
            <a:ext cx="1959075" cy="19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1235430" y="1512503"/>
            <a:ext cx="16047000" cy="137451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11521438" y="-420"/>
            <a:ext cx="11521500" cy="1728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000" tIns="256000" rIns="256000" bIns="25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669060" y="4143466"/>
            <a:ext cx="10194000" cy="49806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669060" y="9418327"/>
            <a:ext cx="10194000" cy="41499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2"/>
          </p:nvPr>
        </p:nvSpPr>
        <p:spPr>
          <a:xfrm>
            <a:off x="12447537" y="2432891"/>
            <a:ext cx="9669300" cy="124155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marL="457200" lvl="0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marL="914400" lvl="1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785484" y="14214724"/>
            <a:ext cx="15117000" cy="2033100"/>
          </a:xfrm>
          <a:prstGeom prst="rect">
            <a:avLst/>
          </a:prstGeom>
        </p:spPr>
        <p:txBody>
          <a:bodyPr spcFirstLastPara="1" wrap="square" lIns="256000" tIns="256000" rIns="256000" bIns="2560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 hasCustomPrompt="1"/>
          </p:nvPr>
        </p:nvSpPr>
        <p:spPr>
          <a:xfrm>
            <a:off x="785484" y="3716578"/>
            <a:ext cx="21471900" cy="6597300"/>
          </a:xfrm>
          <a:prstGeom prst="rect">
            <a:avLst/>
          </a:prstGeom>
        </p:spPr>
        <p:txBody>
          <a:bodyPr spcFirstLastPara="1" wrap="square" lIns="256000" tIns="256000" rIns="256000" bIns="2560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785484" y="10591470"/>
            <a:ext cx="21471900" cy="4370700"/>
          </a:xfrm>
          <a:prstGeom prst="rect">
            <a:avLst/>
          </a:prstGeom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marL="914400" lvl="1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5484" y="1495283"/>
            <a:ext cx="214719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Space Mono"/>
              <a:buNone/>
              <a:defRPr sz="7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5475" y="3872326"/>
            <a:ext cx="21471900" cy="12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lvl1pPr marL="457200" lvl="0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●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○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■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●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○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■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●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○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pace Mono"/>
              <a:buChar char="■"/>
              <a:defRPr sz="3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ght406\Downloads\wm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alearthdata.com/?s=adm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2000" dirty="0"/>
              <a:t>Visualising Spatial Data</a:t>
            </a:r>
          </a:p>
        </p:txBody>
      </p:sp>
    </p:spTree>
    <p:extLst>
      <p:ext uri="{BB962C8B-B14F-4D97-AF65-F5344CB8AC3E}">
        <p14:creationId xmlns:p14="http://schemas.microsoft.com/office/powerpoint/2010/main" val="159250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Different visualisations using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5623105"/>
            <a:ext cx="1105515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Point Maps- Simple point maps. Value of variable at location. Precise information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Examples: Disease Prevalence at location, Vaccination centre locations 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6" name="Picture 5" descr="A map of africa with different colored spots&#10;&#10;Description automatically generated">
            <a:extLst>
              <a:ext uri="{FF2B5EF4-FFF2-40B4-BE49-F238E27FC236}">
                <a16:creationId xmlns:a16="http://schemas.microsoft.com/office/drawing/2014/main" id="{952225B1-369C-356A-C0BC-09DFF211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555" y="4510974"/>
            <a:ext cx="11712971" cy="10320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E0DB2-DDEB-A6DA-583B-D1FA2314B6AF}"/>
              </a:ext>
            </a:extLst>
          </p:cNvPr>
          <p:cNvSpPr txBox="1"/>
          <p:nvPr/>
        </p:nvSpPr>
        <p:spPr>
          <a:xfrm>
            <a:off x="11521281" y="12330262"/>
            <a:ext cx="416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pace Mono" panose="020B0604020202020204" charset="0"/>
              </a:rPr>
              <a:t>Malaria Prevalence Africa at DHS locations (2010)</a:t>
            </a:r>
          </a:p>
        </p:txBody>
      </p:sp>
    </p:spTree>
    <p:extLst>
      <p:ext uri="{BB962C8B-B14F-4D97-AF65-F5344CB8AC3E}">
        <p14:creationId xmlns:p14="http://schemas.microsoft.com/office/powerpoint/2010/main" val="301857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Different visualisations using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5623105"/>
            <a:ext cx="1105515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Heat Maps- Visualising density or intensity of data (raster-based). Continuous spectrum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Examples: Weather, air pollution data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6" name="Picture 5" descr="A map of denmark with red and green spots&#10;&#10;Description automatically generated">
            <a:extLst>
              <a:ext uri="{FF2B5EF4-FFF2-40B4-BE49-F238E27FC236}">
                <a16:creationId xmlns:a16="http://schemas.microsoft.com/office/drawing/2014/main" id="{671AEB0B-2842-949D-397B-B70DC8C4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557" y="3453651"/>
            <a:ext cx="12077192" cy="10374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06FCA-64DB-453B-45DC-6F48ADB09077}"/>
              </a:ext>
            </a:extLst>
          </p:cNvPr>
          <p:cNvSpPr txBox="1"/>
          <p:nvPr/>
        </p:nvSpPr>
        <p:spPr>
          <a:xfrm>
            <a:off x="785484" y="15688604"/>
            <a:ext cx="5840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pace Mono" panose="020B0604020202020204" charset="0"/>
              </a:rPr>
              <a:t>https://biodiversitet.nu/slutrapport</a:t>
            </a:r>
          </a:p>
        </p:txBody>
      </p:sp>
    </p:spTree>
    <p:extLst>
      <p:ext uri="{BB962C8B-B14F-4D97-AF65-F5344CB8AC3E}">
        <p14:creationId xmlns:p14="http://schemas.microsoft.com/office/powerpoint/2010/main" val="35246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Different visualisations using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5623105"/>
            <a:ext cx="10689549" cy="8096100"/>
          </a:xfrm>
        </p:spPr>
        <p:txBody>
          <a:bodyPr/>
          <a:lstStyle/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Proportional Symbol Maps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Symbols with varying size to represent data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Examples: City population sizes, occurrence of disease 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06FCA-64DB-453B-45DC-6F48ADB09077}"/>
              </a:ext>
            </a:extLst>
          </p:cNvPr>
          <p:cNvSpPr txBox="1"/>
          <p:nvPr/>
        </p:nvSpPr>
        <p:spPr>
          <a:xfrm>
            <a:off x="282632" y="16029372"/>
            <a:ext cx="2229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>
                <a:latin typeface="Space Mono" panose="020B0604020202020204" charset="0"/>
              </a:rPr>
              <a:t>Vasconcelos</a:t>
            </a:r>
            <a:r>
              <a:rPr lang="da-DK" sz="1600" dirty="0">
                <a:latin typeface="Space Mono" panose="020B0604020202020204" charset="0"/>
              </a:rPr>
              <a:t>, V. V., &amp; </a:t>
            </a:r>
            <a:r>
              <a:rPr lang="da-DK" sz="1600" dirty="0" err="1">
                <a:latin typeface="Space Mono" panose="020B0604020202020204" charset="0"/>
              </a:rPr>
              <a:t>Pinho</a:t>
            </a:r>
            <a:r>
              <a:rPr lang="da-DK" sz="1600" dirty="0">
                <a:latin typeface="Space Mono" panose="020B0604020202020204" charset="0"/>
              </a:rPr>
              <a:t>, C. M. D. (2017). </a:t>
            </a:r>
            <a:r>
              <a:rPr lang="da-DK" sz="1600" dirty="0" err="1">
                <a:latin typeface="Space Mono" panose="020B0604020202020204" charset="0"/>
              </a:rPr>
              <a:t>Multivariate</a:t>
            </a:r>
            <a:r>
              <a:rPr lang="da-DK" sz="1600" dirty="0">
                <a:latin typeface="Space Mono" panose="020B0604020202020204" charset="0"/>
              </a:rPr>
              <a:t> </a:t>
            </a:r>
            <a:r>
              <a:rPr lang="da-DK" sz="1600" dirty="0" err="1">
                <a:latin typeface="Space Mono" panose="020B0604020202020204" charset="0"/>
              </a:rPr>
              <a:t>Geovisualization</a:t>
            </a:r>
            <a:r>
              <a:rPr lang="da-DK" sz="1600" dirty="0">
                <a:latin typeface="Space Mono" panose="020B0604020202020204" charset="0"/>
              </a:rPr>
              <a:t> of </a:t>
            </a:r>
            <a:r>
              <a:rPr lang="da-DK" sz="1600" dirty="0" err="1">
                <a:latin typeface="Space Mono" panose="020B0604020202020204" charset="0"/>
              </a:rPr>
              <a:t>Dengue</a:t>
            </a:r>
            <a:r>
              <a:rPr lang="da-DK" sz="1600" dirty="0">
                <a:latin typeface="Space Mono" panose="020B0604020202020204" charset="0"/>
              </a:rPr>
              <a:t>, Zika and </a:t>
            </a:r>
            <a:r>
              <a:rPr lang="da-DK" sz="1600" dirty="0" err="1">
                <a:latin typeface="Space Mono" panose="020B0604020202020204" charset="0"/>
              </a:rPr>
              <a:t>Chikungunya</a:t>
            </a:r>
            <a:r>
              <a:rPr lang="da-DK" sz="1600" dirty="0">
                <a:latin typeface="Space Mono" panose="020B0604020202020204" charset="0"/>
              </a:rPr>
              <a:t> cases in </a:t>
            </a:r>
            <a:r>
              <a:rPr lang="da-DK" sz="1600" dirty="0" err="1">
                <a:latin typeface="Space Mono" panose="020B0604020202020204" charset="0"/>
              </a:rPr>
              <a:t>Brazil</a:t>
            </a:r>
            <a:r>
              <a:rPr lang="da-DK" sz="1600" dirty="0">
                <a:latin typeface="Space Mono" panose="020B0604020202020204" charset="0"/>
              </a:rPr>
              <a:t>: a </a:t>
            </a:r>
            <a:r>
              <a:rPr lang="da-DK" sz="1600" dirty="0" err="1">
                <a:latin typeface="Space Mono" panose="020B0604020202020204" charset="0"/>
              </a:rPr>
              <a:t>didactic</a:t>
            </a:r>
            <a:r>
              <a:rPr lang="da-DK" sz="1600" dirty="0">
                <a:latin typeface="Space Mono" panose="020B0604020202020204" charset="0"/>
              </a:rPr>
              <a:t> </a:t>
            </a:r>
            <a:r>
              <a:rPr lang="da-DK" sz="1600" dirty="0" err="1">
                <a:latin typeface="Space Mono" panose="020B0604020202020204" charset="0"/>
              </a:rPr>
              <a:t>experience</a:t>
            </a:r>
            <a:r>
              <a:rPr lang="da-DK" sz="1600" dirty="0">
                <a:latin typeface="Space Mono" panose="020B0604020202020204" charset="0"/>
              </a:rPr>
              <a:t>. </a:t>
            </a:r>
            <a:r>
              <a:rPr lang="da-DK" sz="1600" i="1" dirty="0" err="1">
                <a:latin typeface="Space Mono" panose="020B0604020202020204" charset="0"/>
              </a:rPr>
              <a:t>Hygeia</a:t>
            </a:r>
            <a:r>
              <a:rPr lang="da-DK" sz="1600" i="1" dirty="0">
                <a:latin typeface="Space Mono" panose="020B0604020202020204" charset="0"/>
              </a:rPr>
              <a:t>: </a:t>
            </a:r>
            <a:r>
              <a:rPr lang="da-DK" sz="1600" i="1" dirty="0" err="1">
                <a:latin typeface="Space Mono" panose="020B0604020202020204" charset="0"/>
              </a:rPr>
              <a:t>Revista</a:t>
            </a:r>
            <a:r>
              <a:rPr lang="da-DK" sz="1600" i="1" dirty="0">
                <a:latin typeface="Space Mono" panose="020B0604020202020204" charset="0"/>
              </a:rPr>
              <a:t> </a:t>
            </a:r>
            <a:r>
              <a:rPr lang="da-DK" sz="1600" i="1" dirty="0" err="1">
                <a:latin typeface="Space Mono" panose="020B0604020202020204" charset="0"/>
              </a:rPr>
              <a:t>Brasileira</a:t>
            </a:r>
            <a:r>
              <a:rPr lang="da-DK" sz="1600" i="1" dirty="0">
                <a:latin typeface="Space Mono" panose="020B0604020202020204" charset="0"/>
              </a:rPr>
              <a:t> de </a:t>
            </a:r>
            <a:r>
              <a:rPr lang="da-DK" sz="1600" i="1" dirty="0" err="1">
                <a:latin typeface="Space Mono" panose="020B0604020202020204" charset="0"/>
              </a:rPr>
              <a:t>Geografia</a:t>
            </a:r>
            <a:r>
              <a:rPr lang="da-DK" sz="1600" i="1" dirty="0">
                <a:latin typeface="Space Mono" panose="020B0604020202020204" charset="0"/>
              </a:rPr>
              <a:t> </a:t>
            </a:r>
            <a:r>
              <a:rPr lang="da-DK" sz="1600" i="1" dirty="0" err="1">
                <a:latin typeface="Space Mono" panose="020B0604020202020204" charset="0"/>
              </a:rPr>
              <a:t>Médica</a:t>
            </a:r>
            <a:r>
              <a:rPr lang="da-DK" sz="1600" i="1" dirty="0">
                <a:latin typeface="Space Mono" panose="020B0604020202020204" charset="0"/>
              </a:rPr>
              <a:t> e da </a:t>
            </a:r>
            <a:r>
              <a:rPr lang="da-DK" sz="1600" i="1" dirty="0" err="1">
                <a:latin typeface="Space Mono" panose="020B0604020202020204" charset="0"/>
              </a:rPr>
              <a:t>Saúde</a:t>
            </a:r>
            <a:r>
              <a:rPr lang="da-DK" sz="1600" dirty="0">
                <a:latin typeface="Space Mono" panose="020B0604020202020204" charset="0"/>
              </a:rPr>
              <a:t>, </a:t>
            </a:r>
            <a:r>
              <a:rPr lang="da-DK" sz="1600" i="1" dirty="0">
                <a:latin typeface="Space Mono" panose="020B0604020202020204" charset="0"/>
              </a:rPr>
              <a:t>13</a:t>
            </a:r>
            <a:r>
              <a:rPr lang="da-DK" sz="1600" dirty="0">
                <a:latin typeface="Space Mono" panose="020B0604020202020204" charset="0"/>
              </a:rPr>
              <a:t>(25), 91.</a:t>
            </a:r>
          </a:p>
        </p:txBody>
      </p:sp>
      <p:pic>
        <p:nvPicPr>
          <p:cNvPr id="5" name="Picture 4" descr="A map of brazil with blue circles&#10;&#10;Description automatically generated">
            <a:extLst>
              <a:ext uri="{FF2B5EF4-FFF2-40B4-BE49-F238E27FC236}">
                <a16:creationId xmlns:a16="http://schemas.microsoft.com/office/drawing/2014/main" id="{DA792B80-903C-042C-C4FA-14261A04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518" y="3312938"/>
            <a:ext cx="11553914" cy="114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Creating Maps in R- Basics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DF9B1-5508-8791-1348-E12A7C68DFDC}"/>
              </a:ext>
            </a:extLst>
          </p:cNvPr>
          <p:cNvSpPr txBox="1"/>
          <p:nvPr/>
        </p:nvSpPr>
        <p:spPr>
          <a:xfrm>
            <a:off x="1902415" y="3802191"/>
            <a:ext cx="705870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0" dirty="0">
                <a:solidFill>
                  <a:schemeClr val="tx1"/>
                </a:solidFill>
                <a:latin typeface="Space Mono" panose="020B0604020202020204" charset="0"/>
              </a:rPr>
              <a:t>4 main librar</a:t>
            </a:r>
            <a:r>
              <a:rPr lang="en-US" sz="5400" dirty="0">
                <a:solidFill>
                  <a:schemeClr val="tx1"/>
                </a:solidFill>
                <a:latin typeface="Space Mono" panose="020B0604020202020204" charset="0"/>
              </a:rPr>
              <a:t>ies </a:t>
            </a:r>
            <a:endParaRPr lang="en-GB" sz="5400" b="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8B712-E3F4-BB5B-B51D-F3851512F49B}"/>
              </a:ext>
            </a:extLst>
          </p:cNvPr>
          <p:cNvSpPr txBox="1"/>
          <p:nvPr/>
        </p:nvSpPr>
        <p:spPr>
          <a:xfrm>
            <a:off x="1902414" y="6081411"/>
            <a:ext cx="1405802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library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(</a:t>
            </a:r>
            <a:r>
              <a:rPr lang="en-US" sz="8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ggplot2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)</a:t>
            </a:r>
          </a:p>
          <a:p>
            <a:r>
              <a:rPr lang="en-US" sz="80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library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(</a:t>
            </a:r>
            <a:r>
              <a:rPr lang="en-US" sz="80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sf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)</a:t>
            </a:r>
          </a:p>
          <a:p>
            <a:r>
              <a:rPr lang="en-US" sz="80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library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(</a:t>
            </a:r>
            <a:r>
              <a:rPr lang="en-US" sz="8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ggspatial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)</a:t>
            </a:r>
          </a:p>
          <a:p>
            <a:r>
              <a:rPr lang="en-US" sz="80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library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(</a:t>
            </a:r>
            <a:r>
              <a:rPr lang="en-US" sz="80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rnaturalearth</a:t>
            </a:r>
            <a:r>
              <a:rPr lang="en-US" sz="8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Space Mono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683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Creating Maps in R- Basics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DF9B1-5508-8791-1348-E12A7C68DFDC}"/>
              </a:ext>
            </a:extLst>
          </p:cNvPr>
          <p:cNvSpPr txBox="1"/>
          <p:nvPr/>
        </p:nvSpPr>
        <p:spPr>
          <a:xfrm>
            <a:off x="1902414" y="3203674"/>
            <a:ext cx="8338865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b="0" dirty="0">
                <a:solidFill>
                  <a:schemeClr val="tx1"/>
                </a:solidFill>
                <a:latin typeface="Space Mono" panose="020B0604020202020204" charset="0"/>
              </a:rPr>
              <a:t>Plotting world map</a:t>
            </a:r>
            <a:endParaRPr lang="en-GB" sz="5400" b="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1F31A-7620-071A-F6F2-0D309834D3A0}"/>
              </a:ext>
            </a:extLst>
          </p:cNvPr>
          <p:cNvSpPr txBox="1"/>
          <p:nvPr/>
        </p:nvSpPr>
        <p:spPr>
          <a:xfrm>
            <a:off x="1824701" y="4884377"/>
            <a:ext cx="20432683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ggplot2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72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sf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72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ggspatial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72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rnaturalearth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&lt;- </a:t>
            </a:r>
            <a:r>
              <a:rPr lang="en-US" sz="72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ne_countries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scale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72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'medium'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72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returnclass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72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'sf'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72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en-US" sz="7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348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2" descr="A map of the world&#10;&#10;Description automatically generated">
            <a:extLst>
              <a:ext uri="{FF2B5EF4-FFF2-40B4-BE49-F238E27FC236}">
                <a16:creationId xmlns:a16="http://schemas.microsoft.com/office/drawing/2014/main" id="{C6B4B436-B2CD-DEF3-ED78-89F29F82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3" y="3021358"/>
            <a:ext cx="22955860" cy="112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47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Creating Maps in R- Basics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DF6AA-1EB0-5BDE-1ABF-7BF68581F523}"/>
              </a:ext>
            </a:extLst>
          </p:cNvPr>
          <p:cNvSpPr txBox="1"/>
          <p:nvPr/>
        </p:nvSpPr>
        <p:spPr>
          <a:xfrm>
            <a:off x="1669658" y="2719500"/>
            <a:ext cx="18347390" cy="13388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48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ggplot2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8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sf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8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ggspatial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8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rnaturalearth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&lt;- 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ne_countries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scale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'medium'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returnclass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'sf'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8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map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&lt;- 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ggplot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+ 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geom_sf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 </a:t>
            </a:r>
          </a:p>
          <a:p>
            <a:b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map_detailed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&lt;- 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map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+ </a:t>
            </a:r>
          </a:p>
          <a:p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labs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‘Latitude'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sz="48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‘</a:t>
            </a:r>
            <a:r>
              <a:rPr lang="da-DK" sz="48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Longitude</a:t>
            </a:r>
            <a:r>
              <a:rPr lang="da-DK" sz="4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'World'</a:t>
            </a:r>
            <a:endParaRPr lang="da-DK" sz="4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sz="4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da-DK" sz="48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map_detailed</a:t>
            </a:r>
            <a:endParaRPr lang="da-DK" sz="4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1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2263C33-453C-3AAF-B506-E03A0B13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042563" cy="175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0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Creating Maps from your datasets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FCA99F7-A3C5-8C9F-07E6-66D006F2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4727"/>
            <a:ext cx="22985337" cy="10704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8B281-1D41-15DD-C511-AFF4AD108F44}"/>
              </a:ext>
            </a:extLst>
          </p:cNvPr>
          <p:cNvSpPr/>
          <p:nvPr/>
        </p:nvSpPr>
        <p:spPr>
          <a:xfrm>
            <a:off x="18304625" y="2909455"/>
            <a:ext cx="1778924" cy="11122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5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Creating Maps from your datasets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71283-5A75-69A0-0A57-002CCD00A012}"/>
              </a:ext>
            </a:extLst>
          </p:cNvPr>
          <p:cNvSpPr txBox="1"/>
          <p:nvPr/>
        </p:nvSpPr>
        <p:spPr>
          <a:xfrm>
            <a:off x="1699951" y="4461736"/>
            <a:ext cx="1873273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&lt;- </a:t>
            </a:r>
            <a:r>
              <a:rPr lang="da-DK" sz="54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read.csv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‘Malaria_Dataset_DataViz.csv'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ggplot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aes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longitude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latitude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 +</a:t>
            </a:r>
          </a:p>
          <a:p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geom_point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aes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PfPr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))+</a:t>
            </a:r>
          </a:p>
          <a:p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coord_sf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 +</a:t>
            </a:r>
          </a:p>
          <a:p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labs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'Values'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x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5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lon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sz="5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y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5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lat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+ </a:t>
            </a:r>
          </a:p>
          <a:p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scale_color_continuous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5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5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Prevalence</a:t>
            </a:r>
            <a:r>
              <a:rPr lang="da-DK" sz="5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5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808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Coordinate System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DF9B1-5508-8791-1348-E12A7C68DFDC}"/>
              </a:ext>
            </a:extLst>
          </p:cNvPr>
          <p:cNvSpPr txBox="1"/>
          <p:nvPr/>
        </p:nvSpPr>
        <p:spPr>
          <a:xfrm>
            <a:off x="455999" y="15556387"/>
            <a:ext cx="1148107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Space Mono" panose="020B0604020202020204" charset="0"/>
              </a:rPr>
              <a:t>https://journeynorth.org/tm/LongitudeIntro.html</a:t>
            </a:r>
            <a:endParaRPr lang="en-GB" sz="2000" b="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3" name="Picture 2" descr="A globes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B03EF3FB-7A26-9CF4-7E9E-7B621427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15" y="3102471"/>
            <a:ext cx="20777731" cy="113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C5389D37-C913-D305-2E57-61291F57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02"/>
            <a:ext cx="23026868" cy="162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9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Introduction to Spatial Data- </a:t>
            </a:r>
            <a:r>
              <a:rPr lang="en-GB" sz="8000" b="1" dirty="0" err="1">
                <a:solidFill>
                  <a:schemeClr val="tx1"/>
                </a:solidFill>
                <a:latin typeface="Space Mono" panose="020B0604020202020204" charset="0"/>
              </a:rPr>
              <a:t>Tmap</a:t>
            </a:r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 Library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4475948"/>
            <a:ext cx="2211030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Thematic Maps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Similar to </a:t>
            </a:r>
            <a:r>
              <a:rPr lang="en-GB" sz="5400" dirty="0" err="1">
                <a:solidFill>
                  <a:schemeClr val="tx1"/>
                </a:solidFill>
                <a:latin typeface="Space Mono" panose="020B0604020202020204" charset="0"/>
              </a:rPr>
              <a:t>GGPlot</a:t>
            </a: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, but specifically targeted to maps. 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Add layers just like </a:t>
            </a:r>
            <a:r>
              <a:rPr lang="en-GB" sz="5400" dirty="0" err="1">
                <a:solidFill>
                  <a:schemeClr val="tx1"/>
                </a:solidFill>
                <a:latin typeface="Space Mono" panose="020B0604020202020204" charset="0"/>
              </a:rPr>
              <a:t>ggplot</a:t>
            </a: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 (axes, scales, layers)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Interactive maps (day 4)</a:t>
            </a:r>
          </a:p>
        </p:txBody>
      </p:sp>
    </p:spTree>
    <p:extLst>
      <p:ext uri="{BB962C8B-B14F-4D97-AF65-F5344CB8AC3E}">
        <p14:creationId xmlns:p14="http://schemas.microsoft.com/office/powerpoint/2010/main" val="425513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Using </a:t>
            </a:r>
            <a:r>
              <a:rPr lang="en-GB" sz="8000" b="1" dirty="0" err="1">
                <a:solidFill>
                  <a:schemeClr val="tx1"/>
                </a:solidFill>
                <a:latin typeface="Space Mono" panose="020B0604020202020204" charset="0"/>
              </a:rPr>
              <a:t>Tmap</a:t>
            </a:r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 package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40BA-E69B-D68D-C565-A909C4B8F69E}"/>
              </a:ext>
            </a:extLst>
          </p:cNvPr>
          <p:cNvSpPr txBox="1"/>
          <p:nvPr/>
        </p:nvSpPr>
        <p:spPr>
          <a:xfrm>
            <a:off x="2497974" y="4877373"/>
            <a:ext cx="11745882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66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6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tmap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66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6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'World'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6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tmap_mode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6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'view'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6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tm_shape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66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+ </a:t>
            </a:r>
          </a:p>
          <a:p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66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tm_polygons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6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66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economy</a:t>
            </a:r>
            <a:r>
              <a:rPr lang="da-DK" sz="66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6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A04777-DD30-BEA2-72A2-A96913ECBEA2}"/>
              </a:ext>
            </a:extLst>
          </p:cNvPr>
          <p:cNvSpPr txBox="1">
            <a:spLocks/>
          </p:cNvSpPr>
          <p:nvPr/>
        </p:nvSpPr>
        <p:spPr>
          <a:xfrm>
            <a:off x="15011910" y="7885209"/>
            <a:ext cx="5287769" cy="1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B7BA"/>
              </a:buClr>
              <a:buSzPts val="3500"/>
              <a:buFont typeface="Inconsolata"/>
              <a:buChar char="○"/>
              <a:defRPr sz="35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>
              <a:buFont typeface="Inconsolata"/>
              <a:buNone/>
            </a:pPr>
            <a:r>
              <a:rPr lang="en-GB" b="1" dirty="0">
                <a:solidFill>
                  <a:schemeClr val="tx1"/>
                </a:solidFill>
                <a:latin typeface="Space Mono" panose="020B0604020202020204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Example- RStudio</a:t>
            </a:r>
            <a:endParaRPr lang="en-GB" b="1" dirty="0">
              <a:solidFill>
                <a:schemeClr val="tx1"/>
              </a:solidFill>
              <a:latin typeface="Space Mono" panose="020B0604020202020204" charset="0"/>
            </a:endParaRPr>
          </a:p>
          <a:p>
            <a:endParaRPr lang="en-GB" b="1" dirty="0">
              <a:solidFill>
                <a:schemeClr val="tx1"/>
              </a:solidFill>
              <a:latin typeface="Space Mono" panose="020B0604020202020204" charset="0"/>
            </a:endParaRPr>
          </a:p>
          <a:p>
            <a:endParaRPr lang="en-GB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Using </a:t>
            </a:r>
            <a:r>
              <a:rPr lang="en-GB" sz="8000" b="1" dirty="0" err="1">
                <a:solidFill>
                  <a:schemeClr val="tx1"/>
                </a:solidFill>
                <a:latin typeface="Space Mono" panose="020B0604020202020204" charset="0"/>
              </a:rPr>
              <a:t>Tmap</a:t>
            </a:r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 package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0E8E5-EB2C-0B7E-3BB2-146068E4885F}"/>
              </a:ext>
            </a:extLst>
          </p:cNvPr>
          <p:cNvSpPr txBox="1"/>
          <p:nvPr/>
        </p:nvSpPr>
        <p:spPr>
          <a:xfrm>
            <a:off x="1733204" y="3741623"/>
            <a:ext cx="16139160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4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ggplot2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sf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ggspatial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rnaturalearth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rnaturalearthdata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44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#library(rnaturalearthhighres)</a:t>
            </a:r>
            <a:endParaRPr lang="da-DK" sz="44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sz="440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library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tmap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4400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"World"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africa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40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World</a:t>
            </a:r>
            <a:r>
              <a:rPr lang="da-DK" sz="4400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$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continent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== 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Africa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,]</a:t>
            </a:r>
          </a:p>
          <a:p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tm_shape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africa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+ </a:t>
            </a:r>
          </a:p>
          <a:p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tm_layout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'Life </a:t>
            </a:r>
            <a:r>
              <a:rPr lang="da-DK" sz="4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Expectancy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in </a:t>
            </a:r>
            <a:r>
              <a:rPr lang="da-DK" sz="4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Africa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+</a:t>
            </a:r>
          </a:p>
          <a:p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tm_polygons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col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life_exp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sz="440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palette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BuGn</a:t>
            </a:r>
            <a:r>
              <a:rPr lang="da-DK" sz="44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</a:t>
            </a:r>
            <a: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 </a:t>
            </a:r>
          </a:p>
          <a:p>
            <a:br>
              <a:rPr lang="da-DK" sz="4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endParaRPr lang="da-DK" sz="44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8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950697E-811D-EBF8-F317-4B10A364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31" y="2372965"/>
            <a:ext cx="23100919" cy="125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Other Visualisations</a:t>
            </a:r>
          </a:p>
        </p:txBody>
      </p:sp>
      <p:pic>
        <p:nvPicPr>
          <p:cNvPr id="6" name="Picture 5" descr="A map of france with a pointy tower&#10;&#10;Description automatically generated">
            <a:extLst>
              <a:ext uri="{FF2B5EF4-FFF2-40B4-BE49-F238E27FC236}">
                <a16:creationId xmlns:a16="http://schemas.microsoft.com/office/drawing/2014/main" id="{52210FE7-6486-4C2A-7EB3-C1B98B90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188" y="2194561"/>
            <a:ext cx="15752186" cy="13783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B25D87-828B-6DA3-0B91-5CE734A7D479}"/>
              </a:ext>
            </a:extLst>
          </p:cNvPr>
          <p:cNvSpPr txBox="1"/>
          <p:nvPr/>
        </p:nvSpPr>
        <p:spPr>
          <a:xfrm>
            <a:off x="3645188" y="15977724"/>
            <a:ext cx="12664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0" dirty="0">
                <a:solidFill>
                  <a:schemeClr val="tx1"/>
                </a:solidFill>
                <a:latin typeface="Bahnschrift" panose="020B0502040204020203" pitchFamily="34" charset="0"/>
              </a:rPr>
              <a:t>https://www.visualcapitalist.com/wp-content/uploads/2023/02/Visualizing-Population-Density-in-France-Full-Size.html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0" dirty="0">
                <a:solidFill>
                  <a:schemeClr val="tx1"/>
                </a:solidFill>
                <a:latin typeface="Bahnschrift" panose="020B0502040204020203" pitchFamily="34" charset="0"/>
              </a:rPr>
              <a:t>https://www.visualcapitalist.com/wp-content/uploads/2023/02/Visualizing-Population-Density-in-Italy-Full-Size.html</a:t>
            </a:r>
          </a:p>
        </p:txBody>
      </p:sp>
    </p:spTree>
    <p:extLst>
      <p:ext uri="{BB962C8B-B14F-4D97-AF65-F5344CB8AC3E}">
        <p14:creationId xmlns:p14="http://schemas.microsoft.com/office/powerpoint/2010/main" val="27709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Other Visualisations</a:t>
            </a:r>
          </a:p>
        </p:txBody>
      </p:sp>
      <p:pic>
        <p:nvPicPr>
          <p:cNvPr id="11" name="Content Placeholder 6" descr="A map of italy with purple streaks&#10;&#10;Description automatically generated">
            <a:extLst>
              <a:ext uri="{FF2B5EF4-FFF2-40B4-BE49-F238E27FC236}">
                <a16:creationId xmlns:a16="http://schemas.microsoft.com/office/drawing/2014/main" id="{E91DFD07-6575-D5E2-9579-38FF3EC1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96" y="2106250"/>
            <a:ext cx="19298370" cy="144737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577EE3-4B62-679C-CAC0-8CE246EB6E47}"/>
              </a:ext>
            </a:extLst>
          </p:cNvPr>
          <p:cNvSpPr txBox="1"/>
          <p:nvPr/>
        </p:nvSpPr>
        <p:spPr>
          <a:xfrm>
            <a:off x="2215399" y="15933698"/>
            <a:ext cx="12664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0" dirty="0">
                <a:solidFill>
                  <a:schemeClr val="tx1"/>
                </a:solidFill>
                <a:latin typeface="Bahnschrift" panose="020B0502040204020203" pitchFamily="34" charset="0"/>
              </a:rPr>
              <a:t>https://www.visualcapitalist.com/wp-content/uploads/2023/02/Visualizing-Population-Density-in-France-Full-Size.html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0" dirty="0">
                <a:solidFill>
                  <a:schemeClr val="tx1"/>
                </a:solidFill>
                <a:latin typeface="Bahnschrift" panose="020B0502040204020203" pitchFamily="34" charset="0"/>
              </a:rPr>
              <a:t>https://www.visualcapitalist.com/wp-content/uploads/2023/02/Visualizing-Population-Density-in-Italy-Full-Size.html</a:t>
            </a:r>
          </a:p>
        </p:txBody>
      </p:sp>
    </p:spTree>
    <p:extLst>
      <p:ext uri="{BB962C8B-B14F-4D97-AF65-F5344CB8AC3E}">
        <p14:creationId xmlns:p14="http://schemas.microsoft.com/office/powerpoint/2010/main" val="167929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 descr="A map of italy with purple streaks&#10;&#10;Description automatically generated">
            <a:extLst>
              <a:ext uri="{FF2B5EF4-FFF2-40B4-BE49-F238E27FC236}">
                <a16:creationId xmlns:a16="http://schemas.microsoft.com/office/drawing/2014/main" id="{E91DFD07-6575-D5E2-9579-38FF3EC1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0380"/>
            <a:ext cx="11521015" cy="86407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577EE3-4B62-679C-CAC0-8CE246EB6E47}"/>
              </a:ext>
            </a:extLst>
          </p:cNvPr>
          <p:cNvSpPr txBox="1"/>
          <p:nvPr/>
        </p:nvSpPr>
        <p:spPr>
          <a:xfrm>
            <a:off x="2215399" y="15933698"/>
            <a:ext cx="12664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0" dirty="0">
                <a:solidFill>
                  <a:schemeClr val="tx1"/>
                </a:solidFill>
                <a:latin typeface="Bahnschrift" panose="020B0502040204020203" pitchFamily="34" charset="0"/>
              </a:rPr>
              <a:t>https://www.visualcapitalist.com/wp-content/uploads/2023/02/Visualizing-Population-Density-in-France-Full-Size.html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0" dirty="0">
                <a:solidFill>
                  <a:schemeClr val="tx1"/>
                </a:solidFill>
                <a:latin typeface="Bahnschrift" panose="020B0502040204020203" pitchFamily="34" charset="0"/>
              </a:rPr>
              <a:t>https://www.visualcapitalist.com/wp-content/uploads/2023/02/Visualizing-Population-Density-in-Italy-Full-Size.html</a:t>
            </a:r>
          </a:p>
        </p:txBody>
      </p:sp>
      <p:pic>
        <p:nvPicPr>
          <p:cNvPr id="7" name="Picture 6" descr="A map of france with a pointy tower&#10;&#10;Description automatically generated">
            <a:extLst>
              <a:ext uri="{FF2B5EF4-FFF2-40B4-BE49-F238E27FC236}">
                <a16:creationId xmlns:a16="http://schemas.microsoft.com/office/drawing/2014/main" id="{745A2D89-2387-EA22-56C5-FCEE2D0A8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015" y="3594936"/>
            <a:ext cx="11533315" cy="10091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0C95C-BC3F-0071-F7D1-9C8D8D82D462}"/>
              </a:ext>
            </a:extLst>
          </p:cNvPr>
          <p:cNvSpPr txBox="1"/>
          <p:nvPr/>
        </p:nvSpPr>
        <p:spPr>
          <a:xfrm>
            <a:off x="5197938" y="6746251"/>
            <a:ext cx="13006935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9600" b="1" dirty="0">
                <a:solidFill>
                  <a:schemeClr val="tx1"/>
                </a:solidFill>
                <a:latin typeface="Space Mono" panose="020B0604020202020204" charset="0"/>
              </a:rPr>
              <a:t>Looks fancy…What is wrong with the map? (Day1)</a:t>
            </a:r>
          </a:p>
        </p:txBody>
      </p:sp>
    </p:spTree>
    <p:extLst>
      <p:ext uri="{BB962C8B-B14F-4D97-AF65-F5344CB8AC3E}">
        <p14:creationId xmlns:p14="http://schemas.microsoft.com/office/powerpoint/2010/main" val="164496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Functional vs Fancy</a:t>
            </a:r>
          </a:p>
        </p:txBody>
      </p:sp>
      <p:pic>
        <p:nvPicPr>
          <p:cNvPr id="5" name="Content Placeholder 6" descr="A map of france with different colored areas&#10;&#10;Description automatically generated">
            <a:extLst>
              <a:ext uri="{FF2B5EF4-FFF2-40B4-BE49-F238E27FC236}">
                <a16:creationId xmlns:a16="http://schemas.microsoft.com/office/drawing/2014/main" id="{23C90333-93AE-0E5F-BE10-F9D9B273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484"/>
            <a:ext cx="11072553" cy="1107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map of france with a pointy tower&#10;&#10;Description automatically generated">
            <a:extLst>
              <a:ext uri="{FF2B5EF4-FFF2-40B4-BE49-F238E27FC236}">
                <a16:creationId xmlns:a16="http://schemas.microsoft.com/office/drawing/2014/main" id="{6E9302E7-C00C-47AE-2CBA-E55F12D8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810" y="3760117"/>
            <a:ext cx="11155753" cy="976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743C2D-59DC-359C-0F03-180A7ADD7629}"/>
              </a:ext>
            </a:extLst>
          </p:cNvPr>
          <p:cNvSpPr txBox="1"/>
          <p:nvPr/>
        </p:nvSpPr>
        <p:spPr>
          <a:xfrm flipH="1">
            <a:off x="226692" y="15915601"/>
            <a:ext cx="16565016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1" dirty="0">
                <a:solidFill>
                  <a:schemeClr val="tx1"/>
                </a:solidFill>
                <a:latin typeface="Space Mono" panose="020B0604020202020204" charset="0"/>
              </a:rPr>
              <a:t>https://maps-france.com/maps-france-geography/france-population-map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="1" dirty="0">
                <a:solidFill>
                  <a:schemeClr val="tx1"/>
                </a:solidFill>
                <a:latin typeface="Space Mono" panose="020B0604020202020204" charset="0"/>
              </a:rPr>
              <a:t>https://www.visualcapitalist.com/wp-content/uploads/2023/02/Visualizing-Population-Density-in-France-Full-Size.html</a:t>
            </a:r>
          </a:p>
        </p:txBody>
      </p:sp>
    </p:spTree>
    <p:extLst>
      <p:ext uri="{BB962C8B-B14F-4D97-AF65-F5344CB8AC3E}">
        <p14:creationId xmlns:p14="http://schemas.microsoft.com/office/powerpoint/2010/main" val="124630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Continued in Practical Session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4475948"/>
            <a:ext cx="22110300" cy="8096100"/>
          </a:xfrm>
        </p:spPr>
        <p:txBody>
          <a:bodyPr/>
          <a:lstStyle/>
          <a:p>
            <a:pPr indent="-457200">
              <a:buFont typeface="+mj-lt"/>
              <a:buAutoNum type="arabicPeriod"/>
            </a:pPr>
            <a:r>
              <a:rPr lang="en-GB" sz="4800" dirty="0">
                <a:solidFill>
                  <a:schemeClr val="tx1"/>
                </a:solidFill>
                <a:latin typeface="Space Mono" panose="020B0604020202020204" charset="0"/>
              </a:rPr>
              <a:t>Installing Libraries</a:t>
            </a:r>
          </a:p>
          <a:p>
            <a:pPr indent="-457200">
              <a:buFont typeface="+mj-lt"/>
              <a:buAutoNum type="arabicPeriod"/>
            </a:pPr>
            <a:r>
              <a:rPr lang="en-GB" sz="4800" dirty="0">
                <a:solidFill>
                  <a:schemeClr val="tx1"/>
                </a:solidFill>
                <a:latin typeface="Space Mono" panose="020B0604020202020204" charset="0"/>
              </a:rPr>
              <a:t>Basic Plots</a:t>
            </a:r>
          </a:p>
          <a:p>
            <a:pPr indent="-457200">
              <a:buFont typeface="+mj-lt"/>
              <a:buAutoNum type="arabicPeriod"/>
            </a:pPr>
            <a:r>
              <a:rPr lang="en-GB" sz="4800" dirty="0">
                <a:solidFill>
                  <a:schemeClr val="tx1"/>
                </a:solidFill>
                <a:latin typeface="Space Mono" panose="020B0604020202020204" charset="0"/>
              </a:rPr>
              <a:t>Adding Scales, Directions, Coordinates</a:t>
            </a:r>
          </a:p>
          <a:p>
            <a:pPr indent="-457200">
              <a:buFont typeface="+mj-lt"/>
              <a:buAutoNum type="arabicPeriod"/>
            </a:pPr>
            <a:r>
              <a:rPr lang="en-GB" sz="4800" dirty="0">
                <a:solidFill>
                  <a:schemeClr val="tx1"/>
                </a:solidFill>
                <a:latin typeface="Space Mono" panose="020B0604020202020204" charset="0"/>
              </a:rPr>
              <a:t>Adding points based on coordinates</a:t>
            </a:r>
          </a:p>
          <a:p>
            <a:pPr indent="-457200">
              <a:buFont typeface="+mj-lt"/>
              <a:buAutoNum type="arabicPeriod"/>
            </a:pPr>
            <a:r>
              <a:rPr lang="en-GB" sz="4800" dirty="0">
                <a:solidFill>
                  <a:schemeClr val="tx1"/>
                </a:solidFill>
                <a:latin typeface="Space Mono" panose="020B0604020202020204" charset="0"/>
              </a:rPr>
              <a:t>Thematic Maps</a:t>
            </a:r>
          </a:p>
          <a:p>
            <a:pPr marL="816338" lvl="1" indent="-457200">
              <a:buFont typeface="+mj-lt"/>
              <a:buAutoNum type="arabicPeriod"/>
            </a:pPr>
            <a:r>
              <a:rPr lang="en-GB" sz="4400" dirty="0">
                <a:solidFill>
                  <a:schemeClr val="tx1"/>
                </a:solidFill>
                <a:latin typeface="Space Mono" panose="020B0604020202020204" charset="0"/>
              </a:rPr>
              <a:t>Interactive Maps</a:t>
            </a:r>
          </a:p>
          <a:p>
            <a:pPr marL="816338" lvl="1" indent="-457200">
              <a:buFont typeface="+mj-lt"/>
              <a:buAutoNum type="arabicPeriod"/>
            </a:pPr>
            <a:r>
              <a:rPr lang="en-GB" sz="4400" dirty="0">
                <a:solidFill>
                  <a:schemeClr val="tx1"/>
                </a:solidFill>
                <a:latin typeface="Space Mono" panose="020B0604020202020204" charset="0"/>
              </a:rPr>
              <a:t>Layers </a:t>
            </a:r>
          </a:p>
          <a:p>
            <a:pPr marL="816338" lvl="1" indent="-457200">
              <a:buFont typeface="+mj-lt"/>
              <a:buAutoNum type="arabicPeriod"/>
            </a:pPr>
            <a:r>
              <a:rPr lang="en-GB" sz="4400" dirty="0">
                <a:solidFill>
                  <a:schemeClr val="tx1"/>
                </a:solidFill>
                <a:latin typeface="Space Mono" panose="020B0604020202020204" charset="0"/>
              </a:rPr>
              <a:t>Shading and Facets	</a:t>
            </a:r>
          </a:p>
          <a:p>
            <a:pPr indent="-457200">
              <a:buFont typeface="+mj-lt"/>
              <a:buAutoNum type="arabicPeriod"/>
            </a:pPr>
            <a:endParaRPr lang="en-GB" sz="48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Introduction to Spatial Data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3910683"/>
            <a:ext cx="22110300" cy="8096100"/>
          </a:xfrm>
        </p:spPr>
        <p:txBody>
          <a:bodyPr/>
          <a:lstStyle/>
          <a:p>
            <a:r>
              <a:rPr lang="en-US" sz="4400" dirty="0"/>
              <a:t>Health Outcomes and risks are often tied to where people live, work, interact with their environment. </a:t>
            </a:r>
          </a:p>
          <a:p>
            <a:pPr marL="6350" indent="0">
              <a:buNone/>
            </a:pPr>
            <a:endParaRPr lang="en-US" sz="4400" dirty="0"/>
          </a:p>
          <a:p>
            <a:r>
              <a:rPr lang="en-US" sz="4400" dirty="0"/>
              <a:t>Spatial data- allows us to see patterns and relationships on a map, offering insights missed by traditional plots</a:t>
            </a:r>
          </a:p>
          <a:p>
            <a:endParaRPr lang="en-US" sz="4400" dirty="0"/>
          </a:p>
          <a:p>
            <a:endParaRPr lang="en-US" sz="4400" dirty="0"/>
          </a:p>
          <a:p>
            <a:pPr lvl="1"/>
            <a:r>
              <a:rPr lang="en-US" sz="4000" dirty="0"/>
              <a:t>Where are disease outbreaks occurring?</a:t>
            </a:r>
          </a:p>
          <a:p>
            <a:pPr lvl="1"/>
            <a:r>
              <a:rPr lang="en-US" sz="4000" dirty="0"/>
              <a:t>Disease surveillance over time</a:t>
            </a:r>
          </a:p>
          <a:p>
            <a:pPr lvl="1"/>
            <a:r>
              <a:rPr lang="en-US" sz="4000" dirty="0"/>
              <a:t>Interaction between environment and health</a:t>
            </a:r>
          </a:p>
          <a:p>
            <a:pPr lvl="1"/>
            <a:r>
              <a:rPr lang="en-US" sz="4000" dirty="0" err="1"/>
              <a:t>Visualising</a:t>
            </a:r>
            <a:r>
              <a:rPr lang="en-US" sz="4000" dirty="0"/>
              <a:t> resource allocation and inequalities</a:t>
            </a:r>
          </a:p>
          <a:p>
            <a:pPr marL="6350" indent="0">
              <a:buNone/>
            </a:pPr>
            <a:r>
              <a:rPr lang="en-US" sz="4400" dirty="0"/>
              <a:t>			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1422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Introduction to Spatial Data- Basic Terms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3874613"/>
            <a:ext cx="2211030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  <a:latin typeface="Space Mono" panose="020B0604020202020204" charset="0"/>
              </a:rPr>
              <a:t>Vector data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Spatial data presented using points, lines and polygons. 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Usually discrete data, and can point information to exact locations.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Used for features that have a clear 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  defined location/shape.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12" name="Picture 11" descr="A blue line drawing of a bird&#10;&#10;Description automatically generated">
            <a:extLst>
              <a:ext uri="{FF2B5EF4-FFF2-40B4-BE49-F238E27FC236}">
                <a16:creationId xmlns:a16="http://schemas.microsoft.com/office/drawing/2014/main" id="{57E98164-B2D9-7FBD-41A2-5D854290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027" y="9037996"/>
            <a:ext cx="6700058" cy="73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Introduction to Spatial Data- Basic Terms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4475948"/>
            <a:ext cx="2211030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6000" dirty="0">
                <a:solidFill>
                  <a:schemeClr val="tx1"/>
                </a:solidFill>
                <a:latin typeface="Space Mono" panose="020B0604020202020204" charset="0"/>
              </a:rPr>
              <a:t>Raster data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Data presented in a grid of pixels. Each pixel has a value- usually colour, or some unit of measurement 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Think of a raster as a layer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Usually satellite images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Representing phenomenon that </a:t>
            </a:r>
          </a:p>
          <a:p>
            <a:pPr marL="685800" indent="-685800"/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gradually changes across 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  space</a:t>
            </a:r>
          </a:p>
          <a:p>
            <a:pPr marL="685800" indent="-685800"/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10" name="Picture 9" descr="A blue and white square with a symbol&#10;&#10;Description automatically generated with medium confidence">
            <a:extLst>
              <a:ext uri="{FF2B5EF4-FFF2-40B4-BE49-F238E27FC236}">
                <a16:creationId xmlns:a16="http://schemas.microsoft.com/office/drawing/2014/main" id="{F4B5D79A-24CE-B19E-4092-C140E6DC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781" y="8143464"/>
            <a:ext cx="7415561" cy="74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Vectors vs </a:t>
            </a:r>
            <a:r>
              <a:rPr lang="en-GB" sz="8000" b="1" dirty="0" err="1">
                <a:solidFill>
                  <a:schemeClr val="tx1"/>
                </a:solidFill>
                <a:latin typeface="Space Mono" panose="020B0604020202020204" charset="0"/>
              </a:rPr>
              <a:t>Rasters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6" name="Content Placeholder 6" descr="A close-up of a cross-stitch&#10;&#10;Description automatically generated">
            <a:extLst>
              <a:ext uri="{FF2B5EF4-FFF2-40B4-BE49-F238E27FC236}">
                <a16:creationId xmlns:a16="http://schemas.microsoft.com/office/drawing/2014/main" id="{90F021EE-96F7-23EF-3592-9D2B517C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7" y="4053670"/>
            <a:ext cx="12826306" cy="679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fferent types of land&#10;&#10;Description automatically generated">
            <a:extLst>
              <a:ext uri="{FF2B5EF4-FFF2-40B4-BE49-F238E27FC236}">
                <a16:creationId xmlns:a16="http://schemas.microsoft.com/office/drawing/2014/main" id="{25D087C9-A6FF-19A9-F84B-2C6977A83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2833" y="4053670"/>
            <a:ext cx="9260912" cy="980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CDF9B1-5508-8791-1348-E12A7C68DFDC}"/>
              </a:ext>
            </a:extLst>
          </p:cNvPr>
          <p:cNvSpPr txBox="1"/>
          <p:nvPr/>
        </p:nvSpPr>
        <p:spPr>
          <a:xfrm>
            <a:off x="455999" y="15556387"/>
            <a:ext cx="11481077" cy="7694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Space Mono" panose="020B0604020202020204" charset="0"/>
              </a:rPr>
              <a:t>Saab, D. J. (2004). Conceptualizing space: mapping schemas as meaningful representations–Indigenous narratives of place.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40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Vectors vs </a:t>
            </a:r>
            <a:r>
              <a:rPr lang="en-GB" sz="8000" b="1" dirty="0" err="1">
                <a:solidFill>
                  <a:schemeClr val="tx1"/>
                </a:solidFill>
                <a:latin typeface="Space Mono" panose="020B0604020202020204" charset="0"/>
              </a:rPr>
              <a:t>Rasters</a:t>
            </a:r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 Examples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DF9B1-5508-8791-1348-E12A7C68DFDC}"/>
              </a:ext>
            </a:extLst>
          </p:cNvPr>
          <p:cNvSpPr txBox="1"/>
          <p:nvPr/>
        </p:nvSpPr>
        <p:spPr>
          <a:xfrm>
            <a:off x="455999" y="15556387"/>
            <a:ext cx="11481077" cy="7694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Space Mono" panose="020B0604020202020204" charset="0"/>
              </a:rPr>
              <a:t>Saab, D. J. (2004). Conceptualizing space: mapping schemas as meaningful representations–Indigenous narratives of place.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ED5334-20C0-9002-E4C0-9337E832C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3910683"/>
            <a:ext cx="9209884" cy="8096100"/>
          </a:xfrm>
        </p:spPr>
        <p:txBody>
          <a:bodyPr/>
          <a:lstStyle/>
          <a:p>
            <a:r>
              <a:rPr lang="en-US" sz="4400" dirty="0"/>
              <a:t>Vector Data</a:t>
            </a:r>
          </a:p>
          <a:p>
            <a:pPr lvl="1"/>
            <a:r>
              <a:rPr lang="en-US" sz="4000" dirty="0"/>
              <a:t>Points- Locations of hospitals, reported cases of disease</a:t>
            </a:r>
          </a:p>
          <a:p>
            <a:pPr lvl="1"/>
            <a:r>
              <a:rPr lang="en-US" sz="4000" dirty="0"/>
              <a:t>Lines- Routes for ambulances </a:t>
            </a:r>
          </a:p>
          <a:p>
            <a:pPr lvl="1"/>
            <a:r>
              <a:rPr lang="en-US" sz="4000" dirty="0"/>
              <a:t>Polygons- Boundaries of health districts</a:t>
            </a:r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r>
              <a:rPr lang="en-US" sz="4400" dirty="0"/>
              <a:t>				</a:t>
            </a:r>
            <a:endParaRPr lang="en-GB" sz="4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337781E-1930-FBC8-35A7-FCB36C14AAAF}"/>
              </a:ext>
            </a:extLst>
          </p:cNvPr>
          <p:cNvSpPr txBox="1">
            <a:spLocks/>
          </p:cNvSpPr>
          <p:nvPr/>
        </p:nvSpPr>
        <p:spPr>
          <a:xfrm>
            <a:off x="11937076" y="3914384"/>
            <a:ext cx="9209884" cy="8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00" tIns="256000" rIns="256000" bIns="25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B7BA"/>
              </a:buClr>
              <a:buSzPts val="3500"/>
              <a:buFont typeface="Inconsolata"/>
              <a:buChar char="○"/>
              <a:defRPr sz="35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●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○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Inconsolata"/>
              <a:buChar char="■"/>
              <a:defRPr sz="31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-US" sz="4400" dirty="0"/>
              <a:t>Raster Data</a:t>
            </a:r>
          </a:p>
          <a:p>
            <a:pPr lvl="1"/>
            <a:r>
              <a:rPr lang="en-US" sz="4000" dirty="0"/>
              <a:t>Continuous Data- Temperature Variations, air quality</a:t>
            </a:r>
          </a:p>
          <a:p>
            <a:pPr lvl="1"/>
            <a:r>
              <a:rPr lang="en-US" sz="4000" dirty="0"/>
              <a:t>Land Use- </a:t>
            </a:r>
            <a:r>
              <a:rPr lang="en-US" sz="4000" dirty="0" err="1"/>
              <a:t>Urbanisation</a:t>
            </a:r>
            <a:r>
              <a:rPr lang="en-US" sz="4000" dirty="0"/>
              <a:t> and Vegetation Cover</a:t>
            </a:r>
          </a:p>
          <a:p>
            <a:pPr lvl="1"/>
            <a:r>
              <a:rPr lang="en-US" sz="4000" dirty="0"/>
              <a:t>Pollution and Exposure- Soil Contamination or water pollution</a:t>
            </a:r>
          </a:p>
          <a:p>
            <a:pPr lvl="1"/>
            <a:r>
              <a:rPr lang="en-US" sz="4000" dirty="0"/>
              <a:t>Genomics and population studies</a:t>
            </a:r>
          </a:p>
          <a:p>
            <a:pPr marL="463550" lvl="1" indent="0">
              <a:buFont typeface="Inconsolata"/>
              <a:buNone/>
            </a:pPr>
            <a:endParaRPr lang="en-US" sz="4000" dirty="0"/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pPr lvl="1"/>
            <a:endParaRPr lang="en-US" sz="4000" dirty="0"/>
          </a:p>
          <a:p>
            <a:r>
              <a:rPr lang="en-US" sz="4400" dirty="0"/>
              <a:t>				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294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dirty="0">
                <a:solidFill>
                  <a:schemeClr val="tx1"/>
                </a:solidFill>
                <a:latin typeface="Space Mono" panose="020B0604020202020204" charset="0"/>
              </a:rPr>
              <a:t>Introduction to Spatial Data- Basic Terms</a:t>
            </a:r>
            <a:endParaRPr lang="en-GB" strike="sngStrike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4475948"/>
            <a:ext cx="2211030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  <a:hlinkClick r:id="rId3"/>
              </a:rPr>
              <a:t>Shapefile- Geospatial vector data format for Geographical Information Systems (GIS)</a:t>
            </a: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Admin Level- Administrative level of a feature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Level 0: Countries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Level 1: States, Provinces, Regions 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Level 2: Counties, Districts (Urban/Suburban)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Level 3: Cities, Communes </a:t>
            </a: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Level 4: Villages, Wards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* You might need to download the correct admin level shapefile!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57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7828-EF97-58C8-8F40-5BBA397D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pace Mono" panose="020B0604020202020204" charset="0"/>
              </a:rPr>
              <a:t>Different visualisations using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49822-46F3-7B9A-F8B8-15BE866B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131" y="5623105"/>
            <a:ext cx="11055150" cy="8096100"/>
          </a:xfrm>
        </p:spPr>
        <p:txBody>
          <a:bodyPr/>
          <a:lstStyle/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Choropleth Maps- Using different shades to represent data.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  <a:p>
            <a:pPr marL="0" indent="0">
              <a:buNone/>
            </a:pPr>
            <a:r>
              <a:rPr lang="en-GB" sz="5400" dirty="0">
                <a:solidFill>
                  <a:schemeClr val="tx1"/>
                </a:solidFill>
                <a:latin typeface="Space Mono" panose="020B0604020202020204" charset="0"/>
              </a:rPr>
              <a:t>Examples: Disease Prevalence in region, income levels</a:t>
            </a:r>
          </a:p>
          <a:p>
            <a:pPr marL="0" indent="0">
              <a:buNone/>
            </a:pPr>
            <a:endParaRPr lang="en-GB" sz="5400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  <p:pic>
        <p:nvPicPr>
          <p:cNvPr id="4" name="Content Placeholder 12" descr="A map of africa with different colored squares&#10;&#10;Description automatically generated">
            <a:extLst>
              <a:ext uri="{FF2B5EF4-FFF2-40B4-BE49-F238E27FC236}">
                <a16:creationId xmlns:a16="http://schemas.microsoft.com/office/drawing/2014/main" id="{31465335-DF63-58A9-E588-09893925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08" y="3144808"/>
            <a:ext cx="10640290" cy="1360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0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 Conference Poster by Slidesgo">
  <a:themeElements>
    <a:clrScheme name="Simple Light">
      <a:dk1>
        <a:srgbClr val="100F0F"/>
      </a:dk1>
      <a:lt1>
        <a:srgbClr val="F4F2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00F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1161</Words>
  <Application>Microsoft Office PowerPoint</Application>
  <PresentationFormat>Custom</PresentationFormat>
  <Paragraphs>189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Space Mono</vt:lpstr>
      <vt:lpstr>Bahnschrift</vt:lpstr>
      <vt:lpstr>Inconsolata</vt:lpstr>
      <vt:lpstr>Arial</vt:lpstr>
      <vt:lpstr>Consolas</vt:lpstr>
      <vt:lpstr>Academic Conference Poster by Slidesgo</vt:lpstr>
      <vt:lpstr>Visualising Spatial Data</vt:lpstr>
      <vt:lpstr>Coordinate System</vt:lpstr>
      <vt:lpstr>Introduction to Spatial Data</vt:lpstr>
      <vt:lpstr>Introduction to Spatial Data- Basic Terms</vt:lpstr>
      <vt:lpstr>Introduction to Spatial Data- Basic Terms</vt:lpstr>
      <vt:lpstr>Vectors vs Rasters</vt:lpstr>
      <vt:lpstr>Vectors vs Rasters Examples</vt:lpstr>
      <vt:lpstr>Introduction to Spatial Data- Basic Terms</vt:lpstr>
      <vt:lpstr>Different visualisations using Maps</vt:lpstr>
      <vt:lpstr>Different visualisations using Maps</vt:lpstr>
      <vt:lpstr>Different visualisations using Maps</vt:lpstr>
      <vt:lpstr>Different visualisations using Maps</vt:lpstr>
      <vt:lpstr>Creating Maps in R- Basics</vt:lpstr>
      <vt:lpstr>Creating Maps in R- Basics</vt:lpstr>
      <vt:lpstr>PowerPoint Presentation</vt:lpstr>
      <vt:lpstr>Creating Maps in R- Basics</vt:lpstr>
      <vt:lpstr>PowerPoint Presentation</vt:lpstr>
      <vt:lpstr>Creating Maps from your datasets</vt:lpstr>
      <vt:lpstr>Creating Maps from your datasets</vt:lpstr>
      <vt:lpstr>PowerPoint Presentation</vt:lpstr>
      <vt:lpstr>Introduction to Spatial Data- Tmap Library</vt:lpstr>
      <vt:lpstr>Using Tmap package</vt:lpstr>
      <vt:lpstr>Using Tmap package</vt:lpstr>
      <vt:lpstr>PowerPoint Presentation</vt:lpstr>
      <vt:lpstr>Other Visualisations</vt:lpstr>
      <vt:lpstr>Other Visualisations</vt:lpstr>
      <vt:lpstr>PowerPoint Presentation</vt:lpstr>
      <vt:lpstr>Functional vs Fancy</vt:lpstr>
      <vt:lpstr>Continued in Practical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Kaustubh Sanjay Chakradeo</cp:lastModifiedBy>
  <cp:revision>16</cp:revision>
  <dcterms:modified xsi:type="dcterms:W3CDTF">2024-08-23T08:33:02Z</dcterms:modified>
</cp:coreProperties>
</file>